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93" r:id="rId4"/>
    <p:sldId id="300" r:id="rId5"/>
    <p:sldId id="301" r:id="rId6"/>
    <p:sldId id="303" r:id="rId7"/>
    <p:sldId id="304" r:id="rId8"/>
    <p:sldId id="305" r:id="rId9"/>
    <p:sldId id="306" r:id="rId10"/>
    <p:sldId id="269" r:id="rId11"/>
    <p:sldId id="299" r:id="rId12"/>
    <p:sldId id="307" r:id="rId13"/>
    <p:sldId id="308" r:id="rId14"/>
    <p:sldId id="309" r:id="rId15"/>
    <p:sldId id="310" r:id="rId16"/>
    <p:sldId id="311" r:id="rId17"/>
    <p:sldId id="313" r:id="rId18"/>
    <p:sldId id="314" r:id="rId19"/>
    <p:sldId id="315" r:id="rId20"/>
    <p:sldId id="316" r:id="rId21"/>
    <p:sldId id="317" r:id="rId22"/>
    <p:sldId id="318" r:id="rId23"/>
    <p:sldId id="319" r:id="rId24"/>
    <p:sldId id="320" r:id="rId25"/>
    <p:sldId id="321" r:id="rId26"/>
    <p:sldId id="322" r:id="rId27"/>
    <p:sldId id="323" r:id="rId28"/>
    <p:sldId id="324" r:id="rId29"/>
    <p:sldId id="325" r:id="rId30"/>
    <p:sldId id="326" r:id="rId31"/>
    <p:sldId id="327" r:id="rId32"/>
    <p:sldId id="328" r:id="rId33"/>
    <p:sldId id="329" r:id="rId34"/>
    <p:sldId id="330" r:id="rId35"/>
    <p:sldId id="331" r:id="rId36"/>
    <p:sldId id="332" r:id="rId37"/>
    <p:sldId id="333" r:id="rId38"/>
    <p:sldId id="334" r:id="rId3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3737C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1290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6" name="Picture 24" descr="PPP_SDESI_TLE_Shawshan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57200" y="2098675"/>
            <a:ext cx="7086600" cy="1101725"/>
          </a:xfrm>
        </p:spPr>
        <p:txBody>
          <a:bodyPr/>
          <a:lstStyle>
            <a:lvl1pPr>
              <a:defRPr sz="41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3048000"/>
            <a:ext cx="7086600" cy="687388"/>
          </a:xfrm>
        </p:spPr>
        <p:txBody>
          <a:bodyPr/>
          <a:lstStyle>
            <a:lvl1pPr marL="0" indent="0" algn="r">
              <a:buFontTx/>
              <a:buNone/>
              <a:defRPr sz="2900"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84" name="Rectangle 12"/>
          <p:cNvSpPr>
            <a:spLocks noGrp="1" noChangeArrowheads="1"/>
          </p:cNvSpPr>
          <p:nvPr>
            <p:ph type="ftr" sz="quarter" idx="3"/>
          </p:nvPr>
        </p:nvSpPr>
        <p:spPr>
          <a:xfrm>
            <a:off x="1166813" y="6610350"/>
            <a:ext cx="7413625" cy="2476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85" name="Rectangle 1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9564972-2A4D-456D-9DF9-3D3015A3916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AFDD78-CF16-4B02-A2A9-0127FD858D6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E51B51-5B97-41DF-B8B7-826D5573601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524000"/>
            <a:ext cx="40005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38700" y="1524000"/>
            <a:ext cx="40005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479993-CE46-447E-A6F1-4EBB0051ADC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9A4073-674A-4EA5-883F-19C95BA4948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2A848-D798-4E88-B0E4-0AF83FD5D43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4FD043-F179-48F5-837A-16DCA08DFB3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3EC088-FC47-46F8-A1CD-2200D3C66F7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E67A51-0CFF-4311-81A0-D66EF57376D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6909E4-F6EB-4159-8E4F-972F355F35E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24650" y="0"/>
            <a:ext cx="2114550" cy="6553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81000" y="0"/>
            <a:ext cx="6191250" cy="6553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758374-BC55-4C81-92FE-669B49E0E80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2" name="Picture 28" descr="PPP_SDESI_TXT_Shawshank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0"/>
            <a:ext cx="8458200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524000"/>
            <a:ext cx="81534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1"/>
            <a:r>
              <a:rPr lang="en-US" smtClean="0"/>
              <a:t>Четвертый уровень</a:t>
            </a:r>
          </a:p>
          <a:p>
            <a:pPr lvl="2"/>
            <a:r>
              <a:rPr lang="en-US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610350"/>
            <a:ext cx="1166813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166813" y="6610350"/>
            <a:ext cx="7345362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48700" y="6610350"/>
            <a:ext cx="4953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FF"/>
                </a:solidFill>
              </a:defRPr>
            </a:lvl1pPr>
          </a:lstStyle>
          <a:p>
            <a:fld id="{DEFF344D-BDA1-4F0B-A834-0552ED4DB6FE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rgbClr val="FFFFFF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rgbClr val="FFFFFF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4282" y="357166"/>
            <a:ext cx="8643998" cy="2444772"/>
          </a:xfrm>
        </p:spPr>
        <p:txBody>
          <a:bodyPr/>
          <a:lstStyle/>
          <a:p>
            <a:pPr algn="ctr"/>
            <a:r>
              <a:rPr lang="ru-RU" sz="4000" b="1" dirty="0" smtClean="0"/>
              <a:t>О ведении гражданами </a:t>
            </a:r>
            <a:br>
              <a:rPr lang="ru-RU" sz="4000" b="1" dirty="0" smtClean="0"/>
            </a:br>
            <a:r>
              <a:rPr lang="ru-RU" sz="4000" b="1" dirty="0" smtClean="0"/>
              <a:t>садоводства и огородничества </a:t>
            </a:r>
            <a:br>
              <a:rPr lang="ru-RU" sz="4000" b="1" dirty="0" smtClean="0"/>
            </a:br>
            <a:r>
              <a:rPr lang="ru-RU" sz="4000" b="1" dirty="0" smtClean="0"/>
              <a:t>с 1 января 2019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14480" y="4714884"/>
            <a:ext cx="7229476" cy="1716098"/>
          </a:xfrm>
        </p:spPr>
        <p:txBody>
          <a:bodyPr/>
          <a:lstStyle/>
          <a:p>
            <a:r>
              <a:rPr lang="ru-RU" dirty="0" smtClean="0">
                <a:solidFill>
                  <a:schemeClr val="bg1">
                    <a:lumMod val="20000"/>
                    <a:lumOff val="80000"/>
                  </a:schemeClr>
                </a:solidFill>
              </a:rPr>
              <a:t>Доклад подготовлен</a:t>
            </a:r>
          </a:p>
          <a:p>
            <a:r>
              <a:rPr lang="ru-RU" dirty="0" smtClean="0">
                <a:solidFill>
                  <a:schemeClr val="bg1">
                    <a:lumMod val="20000"/>
                    <a:lumOff val="80000"/>
                  </a:schemeClr>
                </a:solidFill>
              </a:rPr>
              <a:t>филиалом ФГБУ «ФКП Росреестра» по Краснодарскому краю</a:t>
            </a:r>
          </a:p>
          <a:p>
            <a:r>
              <a:rPr lang="ru-RU" sz="1800" dirty="0" smtClean="0"/>
              <a:t>25.05.2018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1 января 2019 года</a:t>
            </a:r>
            <a:endParaRPr lang="ru-RU" sz="4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715436" cy="5214974"/>
          </a:xfrm>
        </p:spPr>
        <p:txBody>
          <a:bodyPr anchor="ctr" anchorCtr="0"/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3000" b="1" u="sng" dirty="0" smtClean="0"/>
              <a:t>Вступит в силу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3000" b="1" u="sng" dirty="0" smtClean="0"/>
              <a:t>Федеральный закон от 29.07.2017 № 217-ФЗ </a:t>
            </a:r>
            <a:r>
              <a:rPr lang="ru-RU" sz="3000" b="1" dirty="0" smtClean="0"/>
              <a:t>«О ведении гражданами садоводства и огородничества для собственных нужд и о внесении изменений в отдельные законодательные акты РФ»</a:t>
            </a:r>
          </a:p>
          <a:p>
            <a:pPr marL="0" indent="0" algn="ctr">
              <a:spcBef>
                <a:spcPts val="1200"/>
              </a:spcBef>
              <a:buNone/>
            </a:pPr>
            <a:r>
              <a:rPr lang="ru-RU" sz="3000" b="1" u="sng" dirty="0" smtClean="0"/>
              <a:t>Утратит силу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3000" b="1" u="sng" dirty="0" smtClean="0"/>
              <a:t>Федеральный закон от 15.04.1998 № 66-ФЗ </a:t>
            </a:r>
            <a:r>
              <a:rPr lang="ru-RU" sz="3000" b="1" dirty="0" smtClean="0"/>
              <a:t>«О садоводческих, огороднических и дачных некоммерческих объединениях граждан» </a:t>
            </a:r>
            <a:endParaRPr lang="ru-RU" sz="3000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dirty="0" smtClean="0"/>
              <a:t>Основные понятия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524000"/>
            <a:ext cx="8715436" cy="833430"/>
          </a:xfrm>
          <a:ln>
            <a:solidFill>
              <a:srgbClr val="FFFFFF"/>
            </a:solidFill>
          </a:ln>
        </p:spPr>
        <p:txBody>
          <a:bodyPr anchor="ctr" anchorCtr="0"/>
          <a:lstStyle/>
          <a:p>
            <a:pPr marL="0" indent="0" algn="ctr">
              <a:buNone/>
            </a:pPr>
            <a:r>
              <a:rPr lang="ru-RU" sz="4000" b="1" dirty="0" smtClean="0"/>
              <a:t>садовый земельный участок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42844" y="2500306"/>
            <a:ext cx="4286280" cy="4071966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lvl="0" algn="ctr">
              <a:spcBef>
                <a:spcPts val="0"/>
              </a:spcBef>
            </a:pPr>
            <a:r>
              <a:rPr lang="ru-RU" sz="2600" b="1" u="sng" kern="0" dirty="0" smtClean="0">
                <a:solidFill>
                  <a:srgbClr val="FFFFFF"/>
                </a:solidFill>
                <a:latin typeface="+mn-lt"/>
              </a:rPr>
              <a:t>По новому закону</a:t>
            </a: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:</a:t>
            </a:r>
          </a:p>
          <a:p>
            <a:pPr algn="ctr">
              <a:spcBef>
                <a:spcPts val="0"/>
              </a:spcBef>
            </a:pP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для отдыха, </a:t>
            </a:r>
          </a:p>
          <a:p>
            <a:pPr algn="ctr">
              <a:spcBef>
                <a:spcPts val="0"/>
              </a:spcBef>
            </a:pP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для выращивания сельхоз. культур, </a:t>
            </a:r>
          </a:p>
          <a:p>
            <a:pPr algn="ctr">
              <a:spcBef>
                <a:spcPts val="0"/>
              </a:spcBef>
            </a:pPr>
            <a:r>
              <a:rPr lang="ru-RU" sz="2600" b="1" u="sng" kern="0" dirty="0" smtClean="0">
                <a:solidFill>
                  <a:srgbClr val="FFFFFF"/>
                </a:solidFill>
                <a:latin typeface="+mn-lt"/>
              </a:rPr>
              <a:t>с правом размещения </a:t>
            </a:r>
            <a:r>
              <a:rPr lang="ru-RU" sz="2600" b="1" u="sng" kern="0" dirty="0" smtClean="0">
                <a:solidFill>
                  <a:srgbClr val="FFFF00"/>
                </a:solidFill>
                <a:latin typeface="+mn-lt"/>
              </a:rPr>
              <a:t>садовых домов</a:t>
            </a:r>
            <a:r>
              <a:rPr lang="ru-RU" sz="2600" b="1" u="sng" kern="0" dirty="0" smtClean="0">
                <a:solidFill>
                  <a:srgbClr val="FFFFFF"/>
                </a:solidFill>
                <a:latin typeface="+mn-lt"/>
              </a:rPr>
              <a:t>, </a:t>
            </a:r>
          </a:p>
          <a:p>
            <a:pPr algn="ctr">
              <a:spcBef>
                <a:spcPts val="0"/>
              </a:spcBef>
            </a:pPr>
            <a:r>
              <a:rPr lang="ru-RU" sz="2600" b="1" u="sng" kern="0" dirty="0" smtClean="0">
                <a:solidFill>
                  <a:srgbClr val="FFFF00"/>
                </a:solidFill>
                <a:latin typeface="+mn-lt"/>
              </a:rPr>
              <a:t>жилых домов</a:t>
            </a:r>
            <a:r>
              <a:rPr lang="ru-RU" sz="2600" b="1" u="sng" kern="0" dirty="0" smtClean="0">
                <a:solidFill>
                  <a:srgbClr val="FFFFFF"/>
                </a:solidFill>
                <a:latin typeface="+mn-lt"/>
              </a:rPr>
              <a:t>, </a:t>
            </a:r>
          </a:p>
          <a:p>
            <a:pPr algn="ctr">
              <a:spcBef>
                <a:spcPts val="0"/>
              </a:spcBef>
            </a:pPr>
            <a:r>
              <a:rPr lang="ru-RU" sz="2600" b="1" u="sng" kern="0" dirty="0" err="1" smtClean="0">
                <a:solidFill>
                  <a:srgbClr val="FFFFFF"/>
                </a:solidFill>
                <a:latin typeface="+mn-lt"/>
              </a:rPr>
              <a:t>хоз</a:t>
            </a:r>
            <a:r>
              <a:rPr lang="ru-RU" sz="2600" b="1" u="sng" kern="0" dirty="0" smtClean="0">
                <a:solidFill>
                  <a:srgbClr val="FFFFFF"/>
                </a:solidFill>
                <a:latin typeface="+mn-lt"/>
              </a:rPr>
              <a:t>. построек, </a:t>
            </a:r>
          </a:p>
          <a:p>
            <a:pPr algn="ctr">
              <a:spcBef>
                <a:spcPts val="0"/>
              </a:spcBef>
            </a:pPr>
            <a:r>
              <a:rPr lang="ru-RU" sz="2600" b="1" u="sng" kern="0" dirty="0" smtClean="0">
                <a:solidFill>
                  <a:srgbClr val="FFFF00"/>
                </a:solidFill>
                <a:latin typeface="+mn-lt"/>
              </a:rPr>
              <a:t>гаражей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4714876" y="2500306"/>
            <a:ext cx="4286280" cy="4071966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lvl="0" algn="ctr">
              <a:spcBef>
                <a:spcPts val="0"/>
              </a:spcBef>
            </a:pPr>
            <a:r>
              <a:rPr lang="ru-RU" sz="2600" b="1" u="sng" kern="0" dirty="0" smtClean="0">
                <a:solidFill>
                  <a:srgbClr val="FFFFFF"/>
                </a:solidFill>
                <a:latin typeface="+mn-lt"/>
              </a:rPr>
              <a:t>По старому закону</a:t>
            </a: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:</a:t>
            </a:r>
          </a:p>
          <a:p>
            <a:pPr algn="ctr">
              <a:spcBef>
                <a:spcPts val="0"/>
              </a:spcBef>
            </a:pP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для отдыха, </a:t>
            </a:r>
          </a:p>
          <a:p>
            <a:pPr algn="ctr">
              <a:spcBef>
                <a:spcPts val="0"/>
              </a:spcBef>
            </a:pP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для выращивания сельхоз. культур, </a:t>
            </a:r>
          </a:p>
          <a:p>
            <a:pPr algn="ctr">
              <a:spcBef>
                <a:spcPts val="0"/>
              </a:spcBef>
            </a:pPr>
            <a:r>
              <a:rPr lang="ru-RU" sz="2600" b="1" u="sng" kern="0" dirty="0" smtClean="0">
                <a:solidFill>
                  <a:srgbClr val="FFFFFF"/>
                </a:solidFill>
                <a:latin typeface="+mn-lt"/>
              </a:rPr>
              <a:t>с правом возведения жилого строения без права регистрации проживания в нем, </a:t>
            </a:r>
          </a:p>
          <a:p>
            <a:pPr algn="ctr">
              <a:spcBef>
                <a:spcPts val="0"/>
              </a:spcBef>
            </a:pPr>
            <a:r>
              <a:rPr lang="ru-RU" sz="2600" b="1" u="sng" kern="0" dirty="0" err="1" smtClean="0">
                <a:solidFill>
                  <a:srgbClr val="FFFFFF"/>
                </a:solidFill>
                <a:latin typeface="+mn-lt"/>
              </a:rPr>
              <a:t>хоз</a:t>
            </a:r>
            <a:r>
              <a:rPr lang="ru-RU" sz="2600" b="1" u="sng" kern="0" dirty="0" smtClean="0">
                <a:solidFill>
                  <a:srgbClr val="FFFFFF"/>
                </a:solidFill>
                <a:latin typeface="+mn-lt"/>
              </a:rPr>
              <a:t>. строений </a:t>
            </a: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и сооружений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dirty="0" smtClean="0"/>
              <a:t>Основные понятия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524000"/>
            <a:ext cx="8715436" cy="833430"/>
          </a:xfrm>
          <a:ln>
            <a:solidFill>
              <a:srgbClr val="FFFFFF"/>
            </a:solidFill>
          </a:ln>
        </p:spPr>
        <p:txBody>
          <a:bodyPr anchor="ctr" anchorCtr="0"/>
          <a:lstStyle/>
          <a:p>
            <a:pPr marL="0" indent="0" algn="ctr">
              <a:buNone/>
            </a:pPr>
            <a:r>
              <a:rPr lang="ru-RU" sz="4000" b="1" dirty="0" smtClean="0"/>
              <a:t>огородный земельный участок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42844" y="2500306"/>
            <a:ext cx="4286280" cy="4071966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lvl="0" algn="ctr">
              <a:spcBef>
                <a:spcPts val="0"/>
              </a:spcBef>
            </a:pPr>
            <a:r>
              <a:rPr lang="ru-RU" sz="2600" b="1" u="sng" kern="0" dirty="0" smtClean="0">
                <a:solidFill>
                  <a:srgbClr val="FFFFFF"/>
                </a:solidFill>
                <a:latin typeface="+mn-lt"/>
              </a:rPr>
              <a:t>По новому закону</a:t>
            </a: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:</a:t>
            </a:r>
          </a:p>
          <a:p>
            <a:pPr algn="ctr">
              <a:spcBef>
                <a:spcPts val="0"/>
              </a:spcBef>
            </a:pPr>
            <a:r>
              <a:rPr lang="ru-RU" sz="2600" b="1" kern="0" dirty="0" smtClean="0">
                <a:solidFill>
                  <a:srgbClr val="FFFF00"/>
                </a:solidFill>
                <a:latin typeface="+mn-lt"/>
              </a:rPr>
              <a:t>для отдыха</a:t>
            </a: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, </a:t>
            </a:r>
          </a:p>
          <a:p>
            <a:pPr algn="ctr">
              <a:spcBef>
                <a:spcPts val="0"/>
              </a:spcBef>
            </a:pP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для выращивания сельхоз. культур,</a:t>
            </a:r>
          </a:p>
          <a:p>
            <a:pPr algn="ctr">
              <a:spcBef>
                <a:spcPts val="0"/>
              </a:spcBef>
            </a:pP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 </a:t>
            </a:r>
            <a:r>
              <a:rPr lang="ru-RU" sz="2600" b="1" u="sng" kern="0" dirty="0" smtClean="0">
                <a:solidFill>
                  <a:srgbClr val="FFFF00"/>
                </a:solidFill>
                <a:latin typeface="+mn-lt"/>
              </a:rPr>
              <a:t>с правом размещения </a:t>
            </a:r>
            <a:r>
              <a:rPr lang="ru-RU" sz="2600" b="1" u="sng" kern="0" dirty="0" err="1" smtClean="0">
                <a:solidFill>
                  <a:srgbClr val="FFFF00"/>
                </a:solidFill>
                <a:latin typeface="+mn-lt"/>
              </a:rPr>
              <a:t>хоз</a:t>
            </a:r>
            <a:r>
              <a:rPr lang="ru-RU" sz="2600" b="1" u="sng" kern="0" dirty="0" smtClean="0">
                <a:solidFill>
                  <a:srgbClr val="FFFF00"/>
                </a:solidFill>
                <a:latin typeface="+mn-lt"/>
              </a:rPr>
              <a:t>. построек, не являющихся ОН</a:t>
            </a: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, предназначенных для хранения инвентаря и урожая</a:t>
            </a:r>
            <a:endParaRPr lang="ru-RU" sz="2600" b="1" kern="0" dirty="0" smtClean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4714876" y="2500306"/>
            <a:ext cx="4286280" cy="4071966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lvl="0" algn="ctr">
              <a:spcBef>
                <a:spcPts val="0"/>
              </a:spcBef>
            </a:pPr>
            <a:r>
              <a:rPr lang="ru-RU" sz="2600" b="1" u="sng" kern="0" dirty="0" smtClean="0">
                <a:solidFill>
                  <a:srgbClr val="FFFFFF"/>
                </a:solidFill>
                <a:latin typeface="+mn-lt"/>
              </a:rPr>
              <a:t>По старому закону</a:t>
            </a: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:</a:t>
            </a:r>
          </a:p>
          <a:p>
            <a:pPr algn="ctr">
              <a:spcBef>
                <a:spcPts val="0"/>
              </a:spcBef>
            </a:pP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для выращивания сельхоз. культур, </a:t>
            </a:r>
          </a:p>
          <a:p>
            <a:pPr algn="ctr">
              <a:spcBef>
                <a:spcPts val="0"/>
              </a:spcBef>
            </a:pPr>
            <a:r>
              <a:rPr lang="ru-RU" sz="2600" b="1" u="sng" kern="0" dirty="0" smtClean="0">
                <a:solidFill>
                  <a:srgbClr val="FFFFFF"/>
                </a:solidFill>
                <a:latin typeface="+mn-lt"/>
              </a:rPr>
              <a:t>с правом или без права возведения некапитального жилого строения, </a:t>
            </a:r>
          </a:p>
          <a:p>
            <a:pPr algn="ctr">
              <a:spcBef>
                <a:spcPts val="0"/>
              </a:spcBef>
            </a:pPr>
            <a:r>
              <a:rPr lang="ru-RU" sz="2600" b="1" u="sng" kern="0" dirty="0" err="1" smtClean="0">
                <a:solidFill>
                  <a:srgbClr val="FFFFFF"/>
                </a:solidFill>
                <a:latin typeface="+mn-lt"/>
              </a:rPr>
              <a:t>хоз</a:t>
            </a:r>
            <a:r>
              <a:rPr lang="ru-RU" sz="2600" b="1" u="sng" kern="0" dirty="0" smtClean="0">
                <a:solidFill>
                  <a:srgbClr val="FFFFFF"/>
                </a:solidFill>
                <a:latin typeface="+mn-lt"/>
              </a:rPr>
              <a:t>. строений </a:t>
            </a: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и сооружений в зависимости от РИ ЗУ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dirty="0" smtClean="0"/>
              <a:t>Основные понятия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524000"/>
            <a:ext cx="8715436" cy="833430"/>
          </a:xfrm>
          <a:ln>
            <a:solidFill>
              <a:srgbClr val="FFFFFF"/>
            </a:solidFill>
          </a:ln>
        </p:spPr>
        <p:txBody>
          <a:bodyPr anchor="ctr" anchorCtr="0"/>
          <a:lstStyle/>
          <a:p>
            <a:pPr marL="0" indent="0" algn="ctr">
              <a:buNone/>
            </a:pPr>
            <a:r>
              <a:rPr lang="ru-RU" sz="4000" b="1" dirty="0" smtClean="0"/>
              <a:t>садовый дом</a:t>
            </a:r>
            <a:r>
              <a:rPr lang="ru-RU" sz="4000" dirty="0" smtClean="0"/>
              <a:t> 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42844" y="2500306"/>
            <a:ext cx="8858312" cy="4071966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0"/>
              </a:spcBef>
            </a:pPr>
            <a:r>
              <a:rPr lang="ru-RU" sz="2800" b="1" u="sng" kern="0" dirty="0" smtClean="0">
                <a:solidFill>
                  <a:srgbClr val="FFFFFF"/>
                </a:solidFill>
                <a:latin typeface="+mn-lt"/>
              </a:rPr>
              <a:t>здание сезонного использования</a:t>
            </a:r>
            <a:r>
              <a:rPr lang="ru-RU" sz="2800" b="1" kern="0" dirty="0" smtClean="0">
                <a:solidFill>
                  <a:srgbClr val="FFFFFF"/>
                </a:solidFill>
                <a:latin typeface="+mn-lt"/>
              </a:rPr>
              <a:t>, </a:t>
            </a:r>
          </a:p>
          <a:p>
            <a:pPr algn="ctr">
              <a:spcBef>
                <a:spcPts val="0"/>
              </a:spcBef>
            </a:pPr>
            <a:r>
              <a:rPr lang="ru-RU" sz="2800" b="1" kern="0" dirty="0" smtClean="0">
                <a:solidFill>
                  <a:srgbClr val="FFFFFF"/>
                </a:solidFill>
                <a:latin typeface="+mn-lt"/>
              </a:rPr>
              <a:t>предназначенное для удовлетворения гражданами бытовых и иных нужд, </a:t>
            </a:r>
          </a:p>
          <a:p>
            <a:pPr algn="ctr">
              <a:spcBef>
                <a:spcPts val="0"/>
              </a:spcBef>
            </a:pPr>
            <a:r>
              <a:rPr lang="ru-RU" sz="2800" b="1" kern="0" dirty="0" smtClean="0">
                <a:solidFill>
                  <a:srgbClr val="FFFFFF"/>
                </a:solidFill>
                <a:latin typeface="+mn-lt"/>
              </a:rPr>
              <a:t>связанных с их временным пребыванием </a:t>
            </a:r>
          </a:p>
          <a:p>
            <a:pPr algn="ctr">
              <a:spcBef>
                <a:spcPts val="0"/>
              </a:spcBef>
            </a:pPr>
            <a:r>
              <a:rPr lang="ru-RU" sz="2800" b="1" kern="0" dirty="0" smtClean="0">
                <a:solidFill>
                  <a:srgbClr val="FFFFFF"/>
                </a:solidFill>
                <a:latin typeface="+mn-lt"/>
              </a:rPr>
              <a:t>в таком здании</a:t>
            </a:r>
            <a:endParaRPr lang="ru-RU" sz="2800" b="1" kern="0" dirty="0" smtClean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dirty="0" smtClean="0"/>
              <a:t>Основные понятия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524000"/>
            <a:ext cx="8715436" cy="833430"/>
          </a:xfrm>
          <a:ln>
            <a:solidFill>
              <a:srgbClr val="FFFFFF"/>
            </a:solidFill>
          </a:ln>
        </p:spPr>
        <p:txBody>
          <a:bodyPr anchor="ctr" anchorCtr="0"/>
          <a:lstStyle/>
          <a:p>
            <a:pPr marL="0" indent="0" algn="ctr">
              <a:buNone/>
            </a:pPr>
            <a:r>
              <a:rPr lang="ru-RU" sz="4000" b="1" dirty="0" smtClean="0"/>
              <a:t>хозяйственные постройки</a:t>
            </a:r>
            <a:r>
              <a:rPr lang="ru-RU" sz="4000" dirty="0" smtClean="0"/>
              <a:t> 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42844" y="2500306"/>
            <a:ext cx="8858312" cy="4071966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0"/>
              </a:spcBef>
            </a:pPr>
            <a:r>
              <a:rPr lang="ru-RU" sz="2800" b="1" u="sng" kern="0" dirty="0" smtClean="0">
                <a:solidFill>
                  <a:srgbClr val="FFFFFF"/>
                </a:solidFill>
                <a:latin typeface="+mn-lt"/>
              </a:rPr>
              <a:t>сараи, бани, теплицы, навесы, погреба, колодцы и другие сооружения и постройки </a:t>
            </a:r>
          </a:p>
          <a:p>
            <a:pPr algn="ctr">
              <a:spcBef>
                <a:spcPts val="0"/>
              </a:spcBef>
            </a:pPr>
            <a:r>
              <a:rPr lang="ru-RU" sz="2800" b="1" kern="0" dirty="0" smtClean="0">
                <a:solidFill>
                  <a:srgbClr val="FFFFFF"/>
                </a:solidFill>
                <a:latin typeface="+mn-lt"/>
              </a:rPr>
              <a:t>(</a:t>
            </a:r>
            <a:r>
              <a:rPr lang="ru-RU" sz="2800" b="1" u="sng" kern="0" dirty="0" smtClean="0">
                <a:solidFill>
                  <a:srgbClr val="FFFFFF"/>
                </a:solidFill>
                <a:latin typeface="+mn-lt"/>
              </a:rPr>
              <a:t>в том числе временные</a:t>
            </a:r>
            <a:r>
              <a:rPr lang="ru-RU" sz="2800" b="1" kern="0" dirty="0" smtClean="0">
                <a:solidFill>
                  <a:srgbClr val="FFFFFF"/>
                </a:solidFill>
                <a:latin typeface="+mn-lt"/>
              </a:rPr>
              <a:t>), </a:t>
            </a:r>
          </a:p>
          <a:p>
            <a:pPr algn="ctr">
              <a:spcBef>
                <a:spcPts val="0"/>
              </a:spcBef>
            </a:pPr>
            <a:r>
              <a:rPr lang="ru-RU" sz="2800" b="1" kern="0" dirty="0" smtClean="0">
                <a:solidFill>
                  <a:srgbClr val="FFFFFF"/>
                </a:solidFill>
                <a:latin typeface="+mn-lt"/>
              </a:rPr>
              <a:t>предназначенные для удовлетворения гражданами бытовых и иных нужд</a:t>
            </a:r>
            <a:endParaRPr lang="ru-RU" sz="2800" b="1" kern="0" dirty="0" smtClean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dirty="0" smtClean="0"/>
              <a:t>Основные понятия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524000"/>
            <a:ext cx="8715436" cy="833430"/>
          </a:xfrm>
          <a:ln>
            <a:solidFill>
              <a:srgbClr val="FFFFFF"/>
            </a:solidFill>
          </a:ln>
        </p:spPr>
        <p:txBody>
          <a:bodyPr anchor="ctr" anchorCtr="0"/>
          <a:lstStyle/>
          <a:p>
            <a:pPr marL="0" indent="0" algn="ctr">
              <a:buNone/>
            </a:pPr>
            <a:r>
              <a:rPr lang="ru-RU" sz="4000" b="1" dirty="0" smtClean="0"/>
              <a:t>имущество общего пользования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42844" y="2500306"/>
            <a:ext cx="4286280" cy="4071966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lvl="0" algn="ctr">
              <a:spcBef>
                <a:spcPts val="0"/>
              </a:spcBef>
            </a:pPr>
            <a:r>
              <a:rPr lang="ru-RU" sz="2600" b="1" u="sng" kern="0" dirty="0" smtClean="0">
                <a:solidFill>
                  <a:srgbClr val="FFFFFF"/>
                </a:solidFill>
                <a:latin typeface="+mn-lt"/>
              </a:rPr>
              <a:t>По новому закону</a:t>
            </a: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:</a:t>
            </a:r>
          </a:p>
          <a:p>
            <a:pPr algn="ctr">
              <a:spcBef>
                <a:spcPts val="0"/>
              </a:spcBef>
            </a:pPr>
            <a:r>
              <a:rPr lang="ru-RU" sz="2600" b="1" u="sng" kern="0" dirty="0" smtClean="0">
                <a:solidFill>
                  <a:srgbClr val="FFFFFF"/>
                </a:solidFill>
                <a:latin typeface="+mn-lt"/>
              </a:rPr>
              <a:t>ОКС и ЗУ общего назначения</a:t>
            </a: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 </a:t>
            </a:r>
          </a:p>
          <a:p>
            <a:pPr algn="ctr">
              <a:spcBef>
                <a:spcPts val="0"/>
              </a:spcBef>
            </a:pP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(для прохода, проезда, </a:t>
            </a:r>
            <a:r>
              <a:rPr lang="ru-RU" sz="2600" b="1" kern="0" dirty="0" err="1" smtClean="0">
                <a:solidFill>
                  <a:srgbClr val="FFFFFF"/>
                </a:solidFill>
              </a:rPr>
              <a:t>электро</a:t>
            </a:r>
            <a:r>
              <a:rPr lang="ru-RU" sz="2600" b="1" kern="0" dirty="0" smtClean="0">
                <a:solidFill>
                  <a:srgbClr val="FFFFFF"/>
                </a:solidFill>
              </a:rPr>
              <a:t>/</a:t>
            </a:r>
            <a:r>
              <a:rPr lang="ru-RU" sz="2600" b="1" kern="0" dirty="0" err="1" smtClean="0">
                <a:solidFill>
                  <a:srgbClr val="FFFFFF"/>
                </a:solidFill>
              </a:rPr>
              <a:t>газо</a:t>
            </a:r>
            <a:r>
              <a:rPr lang="ru-RU" sz="2600" b="1" kern="0" dirty="0" smtClean="0">
                <a:solidFill>
                  <a:srgbClr val="FFFFFF"/>
                </a:solidFill>
              </a:rPr>
              <a:t>/тепло/</a:t>
            </a:r>
            <a:r>
              <a:rPr lang="ru-RU" sz="2600" b="1" kern="0" dirty="0" err="1" smtClean="0">
                <a:solidFill>
                  <a:srgbClr val="FFFFFF"/>
                </a:solidFill>
              </a:rPr>
              <a:t>водо-</a:t>
            </a:r>
            <a:r>
              <a:rPr lang="ru-RU" sz="2600" b="1" kern="0" dirty="0" err="1" smtClean="0">
                <a:solidFill>
                  <a:srgbClr val="FFFFFF"/>
                </a:solidFill>
                <a:latin typeface="+mn-lt"/>
              </a:rPr>
              <a:t>снабжения</a:t>
            </a: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, водоотведения, охраны, сбора отходов и </a:t>
            </a:r>
            <a:r>
              <a:rPr lang="ru-RU" sz="2600" b="1" kern="0" dirty="0" err="1" smtClean="0">
                <a:solidFill>
                  <a:srgbClr val="FFFFFF"/>
                </a:solidFill>
                <a:latin typeface="+mn-lt"/>
              </a:rPr>
              <a:t>т.п</a:t>
            </a: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), </a:t>
            </a:r>
          </a:p>
          <a:p>
            <a:pPr algn="ctr">
              <a:spcBef>
                <a:spcPts val="0"/>
              </a:spcBef>
            </a:pPr>
            <a:r>
              <a:rPr lang="ru-RU" sz="2600" b="1" u="sng" kern="0" dirty="0" smtClean="0">
                <a:solidFill>
                  <a:srgbClr val="FFFF00"/>
                </a:solidFill>
                <a:latin typeface="+mn-lt"/>
              </a:rPr>
              <a:t>движимые вещи</a:t>
            </a:r>
            <a:endParaRPr lang="ru-RU" sz="2600" b="1" kern="0" dirty="0" smtClean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4714876" y="2500306"/>
            <a:ext cx="4286280" cy="4071966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lvl="0" algn="ctr">
              <a:spcBef>
                <a:spcPts val="0"/>
              </a:spcBef>
            </a:pPr>
            <a:r>
              <a:rPr lang="ru-RU" sz="2600" b="1" u="sng" kern="0" dirty="0" smtClean="0">
                <a:solidFill>
                  <a:srgbClr val="FFFFFF"/>
                </a:solidFill>
                <a:latin typeface="+mn-lt"/>
              </a:rPr>
              <a:t>По старому закону</a:t>
            </a: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:</a:t>
            </a:r>
          </a:p>
          <a:p>
            <a:pPr algn="ctr">
              <a:spcBef>
                <a:spcPts val="0"/>
              </a:spcBef>
            </a:pP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имущество (в т.ч. ЗУ) (для прохода, проезда, </a:t>
            </a:r>
            <a:r>
              <a:rPr lang="ru-RU" sz="2600" b="1" kern="0" dirty="0" err="1" smtClean="0">
                <a:solidFill>
                  <a:srgbClr val="FFFFFF"/>
                </a:solidFill>
                <a:latin typeface="+mn-lt"/>
              </a:rPr>
              <a:t>электро</a:t>
            </a: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/</a:t>
            </a:r>
            <a:r>
              <a:rPr lang="ru-RU" sz="2600" b="1" kern="0" dirty="0" err="1" smtClean="0">
                <a:solidFill>
                  <a:srgbClr val="FFFFFF"/>
                </a:solidFill>
                <a:latin typeface="+mn-lt"/>
              </a:rPr>
              <a:t>газо</a:t>
            </a: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/тепло/</a:t>
            </a:r>
            <a:r>
              <a:rPr lang="ru-RU" sz="2600" b="1" kern="0" dirty="0" err="1" smtClean="0">
                <a:solidFill>
                  <a:srgbClr val="FFFFFF"/>
                </a:solidFill>
                <a:latin typeface="+mn-lt"/>
              </a:rPr>
              <a:t>водо-снабжения</a:t>
            </a: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, водоотведения, охраны, организации отдыха и </a:t>
            </a:r>
            <a:r>
              <a:rPr lang="ru-RU" sz="2600" b="1" kern="0" dirty="0" err="1" smtClean="0">
                <a:solidFill>
                  <a:srgbClr val="FFFFFF"/>
                </a:solidFill>
                <a:latin typeface="+mn-lt"/>
              </a:rPr>
              <a:t>т.п</a:t>
            </a: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)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dirty="0" smtClean="0"/>
              <a:t>Основные понятия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524000"/>
            <a:ext cx="8715436" cy="833430"/>
          </a:xfrm>
          <a:ln>
            <a:solidFill>
              <a:srgbClr val="FFFFFF"/>
            </a:solidFill>
          </a:ln>
        </p:spPr>
        <p:txBody>
          <a:bodyPr anchor="ctr" anchorCtr="0"/>
          <a:lstStyle/>
          <a:p>
            <a:pPr marL="0" indent="0" algn="ctr">
              <a:buNone/>
            </a:pPr>
            <a:r>
              <a:rPr lang="ru-RU" sz="4000" b="1" dirty="0" smtClean="0"/>
              <a:t>ЗУ общего назначения</a:t>
            </a:r>
            <a:r>
              <a:rPr lang="ru-RU" sz="4000" dirty="0" smtClean="0"/>
              <a:t> 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42844" y="2500306"/>
            <a:ext cx="8858312" cy="4071966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0"/>
              </a:spcBef>
            </a:pPr>
            <a:r>
              <a:rPr lang="ru-RU" sz="2800" b="1" u="sng" kern="0" dirty="0" smtClean="0">
                <a:solidFill>
                  <a:srgbClr val="FFFFFF"/>
                </a:solidFill>
                <a:latin typeface="+mn-lt"/>
              </a:rPr>
              <a:t>ЗУ, являющиеся имуществом общего пользования, предусмотренные документацией по планировке территории</a:t>
            </a:r>
            <a:r>
              <a:rPr lang="ru-RU" sz="2800" b="1" kern="0" dirty="0" smtClean="0">
                <a:solidFill>
                  <a:srgbClr val="FFFFFF"/>
                </a:solidFill>
                <a:latin typeface="+mn-lt"/>
              </a:rPr>
              <a:t>, </a:t>
            </a:r>
          </a:p>
          <a:p>
            <a:pPr algn="ctr">
              <a:spcBef>
                <a:spcPts val="0"/>
              </a:spcBef>
            </a:pPr>
            <a:r>
              <a:rPr lang="ru-RU" sz="2800" b="1" kern="0" dirty="0" smtClean="0">
                <a:solidFill>
                  <a:srgbClr val="FFFFFF"/>
                </a:solidFill>
                <a:latin typeface="+mn-lt"/>
              </a:rPr>
              <a:t>предназначенные для: </a:t>
            </a:r>
          </a:p>
          <a:p>
            <a:pPr algn="ctr"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общего использования правообладателями садовых и огородных ЗУ, расположенных в границах территории садоводств/огородничества, </a:t>
            </a:r>
          </a:p>
          <a:p>
            <a:pPr algn="ctr"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размещения другого имущества общего пользования</a:t>
            </a:r>
            <a:endParaRPr lang="ru-RU" sz="2600" b="1" kern="0" dirty="0" smtClean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dirty="0" smtClean="0"/>
              <a:t>Основные понятия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524000"/>
            <a:ext cx="8715436" cy="833430"/>
          </a:xfrm>
          <a:ln>
            <a:solidFill>
              <a:srgbClr val="FFFFFF"/>
            </a:solidFill>
          </a:ln>
        </p:spPr>
        <p:txBody>
          <a:bodyPr anchor="ctr" anchorCtr="0"/>
          <a:lstStyle/>
          <a:p>
            <a:pPr marL="0" indent="0" algn="ctr">
              <a:buNone/>
            </a:pPr>
            <a:r>
              <a:rPr lang="ru-RU" sz="4000" b="1" dirty="0" smtClean="0"/>
              <a:t>территория садоводства или огородничества</a:t>
            </a:r>
            <a:r>
              <a:rPr lang="ru-RU" sz="4000" dirty="0" smtClean="0"/>
              <a:t> 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42844" y="2500306"/>
            <a:ext cx="8858312" cy="4071966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0"/>
              </a:spcBef>
            </a:pPr>
            <a:r>
              <a:rPr lang="ru-RU" sz="2800" b="1" u="sng" kern="0" dirty="0" smtClean="0">
                <a:solidFill>
                  <a:srgbClr val="FFFFFF"/>
                </a:solidFill>
                <a:latin typeface="+mn-lt"/>
              </a:rPr>
              <a:t>территория, </a:t>
            </a:r>
          </a:p>
          <a:p>
            <a:pPr algn="ctr">
              <a:spcBef>
                <a:spcPts val="0"/>
              </a:spcBef>
            </a:pPr>
            <a:r>
              <a:rPr lang="ru-RU" sz="2800" b="1" u="sng" kern="0" dirty="0" smtClean="0">
                <a:solidFill>
                  <a:srgbClr val="FFFFFF"/>
                </a:solidFill>
                <a:latin typeface="+mn-lt"/>
              </a:rPr>
              <a:t>границы которой утверждены </a:t>
            </a:r>
          </a:p>
          <a:p>
            <a:pPr algn="ctr">
              <a:spcBef>
                <a:spcPts val="0"/>
              </a:spcBef>
            </a:pPr>
            <a:r>
              <a:rPr lang="ru-RU" sz="2800" b="1" u="sng" kern="0" dirty="0" smtClean="0">
                <a:solidFill>
                  <a:srgbClr val="FFFFFF"/>
                </a:solidFill>
                <a:latin typeface="+mn-lt"/>
              </a:rPr>
              <a:t>документацией по планировке территории</a:t>
            </a:r>
            <a:endParaRPr lang="ru-RU" sz="2800" b="1" u="sng" kern="0" dirty="0" smtClean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Ведение садоводства, огородничества</a:t>
            </a:r>
            <a:endParaRPr lang="ru-RU" sz="4000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3053958" y="1643050"/>
            <a:ext cx="3036083" cy="500066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ctr" anchorCtr="0" compatLnSpc="1">
            <a:prstTxWarp prst="textNoShape">
              <a:avLst/>
            </a:prstTxWarp>
          </a:bodyPr>
          <a:lstStyle/>
          <a:p>
            <a:pPr lvl="0" algn="ctr">
              <a:spcBef>
                <a:spcPct val="20000"/>
              </a:spcBef>
            </a:pP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Правообладателями садовых, огородных ЗУ, </a:t>
            </a:r>
            <a:r>
              <a:rPr lang="ru-RU" sz="2600" b="1" u="sng" kern="0" dirty="0" smtClean="0">
                <a:solidFill>
                  <a:srgbClr val="FFFFFF"/>
                </a:solidFill>
                <a:latin typeface="+mn-lt"/>
              </a:rPr>
              <a:t>не являющимися членами СНТ/ОНТ </a:t>
            </a:r>
          </a:p>
          <a:p>
            <a:pPr lvl="0" algn="ctr">
              <a:spcBef>
                <a:spcPct val="20000"/>
              </a:spcBef>
            </a:pP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при соблюдении некоторых условий</a:t>
            </a:r>
            <a:endParaRPr kumimoji="0" lang="ru-RU" sz="26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89281" y="1643050"/>
            <a:ext cx="3036083" cy="500066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ctr" anchorCtr="0" compatLnSpc="1">
            <a:prstTxWarp prst="textNoShape">
              <a:avLst/>
            </a:prstTxWarp>
          </a:bodyPr>
          <a:lstStyle/>
          <a:p>
            <a:pPr lvl="0" algn="ctr">
              <a:spcBef>
                <a:spcPct val="20000"/>
              </a:spcBef>
            </a:pPr>
            <a:r>
              <a:rPr lang="ru-RU" b="1" kern="0" dirty="0" smtClean="0">
                <a:solidFill>
                  <a:srgbClr val="FFFFFF"/>
                </a:solidFill>
                <a:latin typeface="+mn-lt"/>
              </a:rPr>
              <a:t>Собственниками</a:t>
            </a: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 садовых, огородных ЗУ и гражданами, желающими их приобрести, </a:t>
            </a:r>
            <a:r>
              <a:rPr lang="ru-RU" sz="2600" b="1" u="sng" kern="0" dirty="0" smtClean="0">
                <a:solidFill>
                  <a:srgbClr val="FFFFFF"/>
                </a:solidFill>
                <a:latin typeface="+mn-lt"/>
              </a:rPr>
              <a:t>создавшими одно СНТ/ОНТ </a:t>
            </a: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(товарищество собственников недвижимости) 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018635" y="1643050"/>
            <a:ext cx="3036083" cy="500066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ctr" anchorCtr="0" compatLnSpc="1">
            <a:prstTxWarp prst="textNoShape">
              <a:avLst/>
            </a:prstTxWarp>
          </a:bodyPr>
          <a:lstStyle/>
          <a:p>
            <a:pPr lvl="0" algn="ctr">
              <a:spcBef>
                <a:spcPct val="20000"/>
              </a:spcBef>
            </a:pPr>
            <a:r>
              <a:rPr lang="ru-RU" sz="2600" b="1" kern="0" dirty="0" smtClean="0">
                <a:solidFill>
                  <a:srgbClr val="FFFFFF"/>
                </a:solidFill>
                <a:latin typeface="+mn-lt"/>
              </a:rPr>
              <a:t>Гражданами </a:t>
            </a:r>
          </a:p>
          <a:p>
            <a:pPr lvl="0" algn="ctr">
              <a:spcBef>
                <a:spcPct val="20000"/>
              </a:spcBef>
            </a:pPr>
            <a:r>
              <a:rPr lang="ru-RU" sz="2600" b="1" u="sng" kern="0" dirty="0" smtClean="0">
                <a:solidFill>
                  <a:srgbClr val="FFFF00"/>
                </a:solidFill>
                <a:latin typeface="+mn-lt"/>
              </a:rPr>
              <a:t>без создания СНТ/ОНТ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Общее собрание членов СНТ,ОНТ</a:t>
            </a:r>
            <a:endParaRPr lang="ru-RU" sz="4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715436" cy="5214974"/>
          </a:xfrm>
        </p:spPr>
        <p:txBody>
          <a:bodyPr anchor="ctr" anchorCtr="0"/>
          <a:lstStyle/>
          <a:p>
            <a:pPr marL="514350" indent="-514350" algn="ctr">
              <a:spcBef>
                <a:spcPts val="0"/>
              </a:spcBef>
              <a:buAutoNum type="arabicParenR"/>
            </a:pPr>
            <a:r>
              <a:rPr lang="ru-RU" sz="2800" b="1" dirty="0" smtClean="0"/>
              <a:t>принятие решения о приобретении товариществом ЗУ, находящихся в государственной или муниципальной собственности</a:t>
            </a:r>
          </a:p>
          <a:p>
            <a:pPr marL="514350" indent="-514350" algn="ctr">
              <a:spcBef>
                <a:spcPts val="1200"/>
              </a:spcBef>
              <a:buFontTx/>
              <a:buAutoNum type="arabicParenR"/>
            </a:pPr>
            <a:r>
              <a:rPr lang="ru-RU" sz="2800" b="1" dirty="0" smtClean="0"/>
              <a:t>принятие решения о строительстве, реконструкции, приобретении имущества общего пользования, в том числе ЗУ общего назначения, и о порядке его использования</a:t>
            </a:r>
            <a:endParaRPr lang="ru-RU" sz="2800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Общее собрание членов СНТ,ОНТ</a:t>
            </a:r>
            <a:endParaRPr lang="ru-RU" sz="4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715436" cy="5214974"/>
          </a:xfrm>
        </p:spPr>
        <p:txBody>
          <a:bodyPr anchor="ctr" anchorCtr="0"/>
          <a:lstStyle/>
          <a:p>
            <a:pPr marL="514350" indent="-514350" algn="ctr">
              <a:spcBef>
                <a:spcPts val="0"/>
              </a:spcBef>
              <a:buNone/>
            </a:pPr>
            <a:r>
              <a:rPr lang="ru-RU" sz="2800" b="1" dirty="0" smtClean="0"/>
              <a:t>3) принятие решения о передаче недвижимого имущества общего пользования в общую долевую собственность собственников ЗУ, расположенных в границах территории садоводства или огородничества, в государственную собственность субъекта РФ или в собственность муниципального образования</a:t>
            </a:r>
            <a:endParaRPr lang="ru-RU" sz="2800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Общее собрание членов СНТ,ОНТ</a:t>
            </a:r>
            <a:endParaRPr lang="ru-RU" sz="4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715436" cy="5214974"/>
          </a:xfrm>
        </p:spPr>
        <p:txBody>
          <a:bodyPr anchor="ctr" anchorCtr="0"/>
          <a:lstStyle/>
          <a:p>
            <a:pPr marL="514350" indent="-514350" algn="ctr">
              <a:spcBef>
                <a:spcPts val="0"/>
              </a:spcBef>
              <a:buNone/>
            </a:pPr>
            <a:r>
              <a:rPr lang="ru-RU" sz="2800" b="1" dirty="0" smtClean="0"/>
              <a:t>4) одобрение проекта планировки территории или проекта межевания территории</a:t>
            </a:r>
          </a:p>
          <a:p>
            <a:pPr marL="514350" indent="-514350" algn="ctr">
              <a:spcBef>
                <a:spcPts val="1200"/>
              </a:spcBef>
              <a:buNone/>
            </a:pPr>
            <a:r>
              <a:rPr lang="ru-RU" sz="2800" b="1" dirty="0" smtClean="0"/>
              <a:t>5) распределение образованных на основании утвержденной документации по планировке территории ЗУ между членами товарищества с указанием условных номеров ЗУ для их последующего предоставления </a:t>
            </a:r>
            <a:endParaRPr lang="ru-RU" sz="2800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Председатель СНТ,ОНТ</a:t>
            </a:r>
            <a:endParaRPr lang="ru-RU" sz="4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715436" cy="5214974"/>
          </a:xfrm>
        </p:spPr>
        <p:txBody>
          <a:bodyPr anchor="ctr" anchorCtr="0"/>
          <a:lstStyle/>
          <a:p>
            <a:pPr marL="514350" indent="-514350" algn="ctr">
              <a:spcBef>
                <a:spcPts val="0"/>
              </a:spcBef>
              <a:buAutoNum type="arabicParenR"/>
            </a:pPr>
            <a:r>
              <a:rPr lang="ru-RU" sz="2800" b="1" dirty="0" smtClean="0"/>
              <a:t>председательствует на общем собрании членов товарищества и подписывает протокол общего собрания</a:t>
            </a:r>
          </a:p>
          <a:p>
            <a:pPr marL="514350" indent="-514350" algn="ctr">
              <a:spcBef>
                <a:spcPts val="1200"/>
              </a:spcBef>
              <a:buFontTx/>
              <a:buAutoNum type="arabicParenR"/>
            </a:pPr>
            <a:r>
              <a:rPr lang="ru-RU" sz="2800" b="1" dirty="0" smtClean="0"/>
              <a:t>подписывает документы товарищества, в т.ч. одобренные решением общего собрания</a:t>
            </a:r>
          </a:p>
          <a:p>
            <a:pPr marL="514350" indent="-514350" algn="ctr">
              <a:spcBef>
                <a:spcPts val="1200"/>
              </a:spcBef>
              <a:buFontTx/>
              <a:buAutoNum type="arabicParenR"/>
            </a:pPr>
            <a:r>
              <a:rPr lang="ru-RU" sz="2800" b="1" dirty="0" smtClean="0"/>
              <a:t>заключает сделки, в т.ч. на основании решений общего собрания</a:t>
            </a:r>
          </a:p>
          <a:p>
            <a:pPr marL="514350" indent="-514350" algn="ctr">
              <a:spcBef>
                <a:spcPts val="1200"/>
              </a:spcBef>
              <a:buFontTx/>
              <a:buAutoNum type="arabicParenR"/>
            </a:pPr>
            <a:r>
              <a:rPr lang="ru-RU" sz="2800" b="1" dirty="0" smtClean="0"/>
              <a:t>осуществляет представительство от имени товарищества в ОГВ, ОМСУ</a:t>
            </a:r>
            <a:endParaRPr lang="ru-RU" sz="2800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Документация по планировке территории</a:t>
            </a:r>
            <a:endParaRPr lang="ru-RU" sz="4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428736"/>
            <a:ext cx="9144000" cy="5214974"/>
          </a:xfrm>
        </p:spPr>
        <p:txBody>
          <a:bodyPr anchor="ctr" anchorCtr="0"/>
          <a:lstStyle/>
          <a:p>
            <a:pPr marL="514350" indent="-514350" algn="ctr">
              <a:spcBef>
                <a:spcPts val="0"/>
              </a:spcBef>
              <a:buNone/>
            </a:pPr>
            <a:r>
              <a:rPr lang="ru-RU" sz="2800" b="1" u="sng" dirty="0" smtClean="0"/>
              <a:t>В целях установления границ</a:t>
            </a:r>
          </a:p>
          <a:p>
            <a:pPr marL="514350" indent="-514350" algn="ctr"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2800" b="1" dirty="0" smtClean="0"/>
              <a:t>территории садоводства или огородничества </a:t>
            </a:r>
          </a:p>
          <a:p>
            <a:pPr marL="514350" indent="-514350" algn="ctr"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2800" b="1" dirty="0" smtClean="0"/>
              <a:t>ЗУ (включая ЗУ общего назначения)</a:t>
            </a:r>
          </a:p>
          <a:p>
            <a:pPr marL="514350" indent="-514350" algn="ctr"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2800" b="1" dirty="0" smtClean="0"/>
              <a:t>зон планируемого размещения ОКС (включая имущество общего пользования)</a:t>
            </a:r>
          </a:p>
          <a:p>
            <a:pPr marL="514350" indent="-514350" algn="ctr">
              <a:spcBef>
                <a:spcPts val="600"/>
              </a:spcBef>
              <a:buNone/>
            </a:pPr>
            <a:r>
              <a:rPr lang="ru-RU" sz="2800" b="1" u="sng" dirty="0" smtClean="0"/>
              <a:t>осуществляется подготовка документации по планировке территории</a:t>
            </a:r>
            <a:r>
              <a:rPr lang="ru-RU" sz="2800" b="1" dirty="0" smtClean="0"/>
              <a:t>, </a:t>
            </a:r>
          </a:p>
          <a:p>
            <a:pPr marL="514350" indent="-514350" algn="ctr">
              <a:spcBef>
                <a:spcPts val="600"/>
              </a:spcBef>
              <a:buNone/>
            </a:pPr>
            <a:r>
              <a:rPr lang="ru-RU" sz="2800" b="1" dirty="0" smtClean="0"/>
              <a:t>которая до утверждения </a:t>
            </a:r>
          </a:p>
          <a:p>
            <a:pPr marL="514350" indent="-514350" algn="ctr">
              <a:spcBef>
                <a:spcPts val="600"/>
              </a:spcBef>
              <a:buNone/>
            </a:pPr>
            <a:r>
              <a:rPr lang="ru-RU" sz="2800" b="1" dirty="0" smtClean="0">
                <a:solidFill>
                  <a:srgbClr val="FFFF00"/>
                </a:solidFill>
              </a:rPr>
              <a:t>должна быть одобрена решением общего собрания</a:t>
            </a:r>
            <a:endParaRPr lang="ru-RU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Документация по планировке территории</a:t>
            </a:r>
            <a:endParaRPr lang="ru-RU" sz="4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715436" cy="5214974"/>
          </a:xfrm>
        </p:spPr>
        <p:txBody>
          <a:bodyPr anchor="ctr" anchorCtr="0"/>
          <a:lstStyle/>
          <a:p>
            <a:pPr marL="514350" indent="-514350" algn="ctr">
              <a:spcBef>
                <a:spcPts val="0"/>
              </a:spcBef>
              <a:buNone/>
            </a:pPr>
            <a:r>
              <a:rPr lang="ru-RU" sz="2800" b="1" u="sng" dirty="0" smtClean="0"/>
              <a:t>Установление границ огородных ЗУ</a:t>
            </a:r>
            <a:r>
              <a:rPr lang="ru-RU" sz="2800" b="1" dirty="0" smtClean="0"/>
              <a:t>, </a:t>
            </a:r>
          </a:p>
          <a:p>
            <a:pPr marL="514350" indent="-514350" algn="ctr">
              <a:spcBef>
                <a:spcPts val="0"/>
              </a:spcBef>
              <a:buNone/>
            </a:pPr>
            <a:r>
              <a:rPr lang="ru-RU" sz="2800" b="1" u="sng" dirty="0" smtClean="0"/>
              <a:t>образование огородных ЗУ </a:t>
            </a:r>
          </a:p>
          <a:p>
            <a:pPr marL="514350" indent="-514350" algn="ctr">
              <a:spcBef>
                <a:spcPts val="0"/>
              </a:spcBef>
              <a:buNone/>
            </a:pPr>
            <a:r>
              <a:rPr lang="ru-RU" sz="2800" b="1" dirty="0" smtClean="0"/>
              <a:t>(включая ЗУ общего назначения) </a:t>
            </a:r>
          </a:p>
          <a:p>
            <a:pPr marL="514350" indent="-514350" algn="ctr">
              <a:spcBef>
                <a:spcPts val="0"/>
              </a:spcBef>
              <a:buNone/>
            </a:pPr>
            <a:r>
              <a:rPr lang="ru-RU" sz="2800" b="1" dirty="0" smtClean="0"/>
              <a:t>в границах территории огородничества осуществляются в соответствии с утвержденным </a:t>
            </a:r>
          </a:p>
          <a:p>
            <a:pPr marL="514350" indent="-514350" algn="ctr">
              <a:spcBef>
                <a:spcPts val="0"/>
              </a:spcBef>
              <a:buNone/>
            </a:pPr>
            <a:r>
              <a:rPr lang="ru-RU" sz="2800" b="1" u="sng" dirty="0" smtClean="0"/>
              <a:t>проектом межевания территории</a:t>
            </a:r>
            <a:endParaRPr lang="ru-RU" sz="2800" b="1" u="sng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Документация по планировке территории</a:t>
            </a:r>
            <a:endParaRPr lang="ru-RU" sz="4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715436" cy="5214974"/>
          </a:xfrm>
        </p:spPr>
        <p:txBody>
          <a:bodyPr anchor="ctr" anchorCtr="0"/>
          <a:lstStyle/>
          <a:p>
            <a:pPr marL="514350" indent="-514350" algn="ctr">
              <a:spcBef>
                <a:spcPts val="0"/>
              </a:spcBef>
              <a:buNone/>
            </a:pPr>
            <a:r>
              <a:rPr lang="ru-RU" sz="2800" b="1" u="sng" dirty="0" smtClean="0"/>
              <a:t>В границы территории включаются ЗУ</a:t>
            </a:r>
            <a:r>
              <a:rPr lang="ru-RU" sz="2800" b="1" dirty="0" smtClean="0"/>
              <a:t>:</a:t>
            </a:r>
          </a:p>
          <a:p>
            <a:pPr marL="514350" indent="-514350" algn="ctr">
              <a:spcBef>
                <a:spcPts val="1200"/>
              </a:spcBef>
              <a:buAutoNum type="arabicParenR"/>
            </a:pPr>
            <a:r>
              <a:rPr lang="ru-RU" sz="2800" b="1" dirty="0" smtClean="0"/>
              <a:t>находятся в собственности учредителей</a:t>
            </a:r>
          </a:p>
          <a:p>
            <a:pPr marL="514350" indent="-514350" algn="ctr">
              <a:spcBef>
                <a:spcPts val="1200"/>
              </a:spcBef>
              <a:buFontTx/>
              <a:buAutoNum type="arabicParenR"/>
            </a:pPr>
            <a:r>
              <a:rPr lang="ru-RU" sz="2800" b="1" dirty="0" smtClean="0"/>
              <a:t>составляют единый, неразрывный элемент планировочной структуры или совокупность элементов на территории одного МО</a:t>
            </a:r>
          </a:p>
          <a:p>
            <a:pPr marL="514350" indent="-514350" algn="ctr">
              <a:spcBef>
                <a:spcPts val="1200"/>
              </a:spcBef>
              <a:buFontTx/>
              <a:buAutoNum type="arabicParenR"/>
            </a:pPr>
            <a:r>
              <a:rPr lang="ru-RU" sz="2800" b="1" dirty="0" smtClean="0"/>
              <a:t>находятся в гос/</a:t>
            </a:r>
            <a:r>
              <a:rPr lang="ru-RU" sz="2800" b="1" dirty="0" err="1" smtClean="0"/>
              <a:t>мун</a:t>
            </a:r>
            <a:r>
              <a:rPr lang="ru-RU" sz="2800" b="1" dirty="0" smtClean="0"/>
              <a:t>. собственности, площадью 20%-25% площади всех садовых или огородных ЗУ (в качестве ЗУ общего назначения)</a:t>
            </a:r>
            <a:endParaRPr lang="ru-RU" sz="2800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Документация по планировке территории</a:t>
            </a:r>
            <a:endParaRPr lang="ru-RU" sz="4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715436" cy="5214974"/>
          </a:xfrm>
        </p:spPr>
        <p:txBody>
          <a:bodyPr anchor="ctr" anchorCtr="0"/>
          <a:lstStyle/>
          <a:p>
            <a:pPr marL="514350" indent="-514350" algn="ctr">
              <a:spcBef>
                <a:spcPts val="0"/>
              </a:spcBef>
              <a:buNone/>
            </a:pPr>
            <a:r>
              <a:rPr lang="ru-RU" sz="2800" b="1" u="sng" dirty="0" smtClean="0"/>
              <a:t>В границы территории не включаются ЗУ</a:t>
            </a:r>
            <a:r>
              <a:rPr lang="ru-RU" sz="2800" b="1" dirty="0" smtClean="0"/>
              <a:t>:</a:t>
            </a:r>
          </a:p>
          <a:p>
            <a:pPr marL="514350" indent="-514350" algn="ctr">
              <a:spcBef>
                <a:spcPts val="1200"/>
              </a:spcBef>
              <a:buAutoNum type="arabicParenR"/>
            </a:pPr>
            <a:r>
              <a:rPr lang="ru-RU" sz="2800" b="1" dirty="0" smtClean="0"/>
              <a:t>принадлежащие лицам, не являющимся учредителями товарищества</a:t>
            </a:r>
          </a:p>
          <a:p>
            <a:pPr marL="514350" indent="-514350" algn="ctr">
              <a:spcBef>
                <a:spcPts val="1200"/>
              </a:spcBef>
              <a:buAutoNum type="arabicParenR"/>
            </a:pPr>
            <a:r>
              <a:rPr lang="ru-RU" sz="2800" b="1" dirty="0" smtClean="0"/>
              <a:t>ЗУ и территории общего пользования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Документация по планировке территории</a:t>
            </a:r>
            <a:endParaRPr lang="ru-RU" sz="4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715436" cy="5214974"/>
          </a:xfrm>
        </p:spPr>
        <p:txBody>
          <a:bodyPr anchor="ctr" anchorCtr="0"/>
          <a:lstStyle/>
          <a:p>
            <a:pPr marL="514350" indent="-514350" algn="ctr">
              <a:spcBef>
                <a:spcPts val="0"/>
              </a:spcBef>
              <a:buNone/>
            </a:pPr>
            <a:r>
              <a:rPr lang="ru-RU" sz="2800" b="1" dirty="0" smtClean="0"/>
              <a:t>Не может быть ограничен/прекращен свободный доступ</a:t>
            </a:r>
          </a:p>
          <a:p>
            <a:pPr marL="514350" indent="-514350" algn="ctr">
              <a:spcBef>
                <a:spcPts val="0"/>
              </a:spcBef>
              <a:buNone/>
            </a:pPr>
            <a:r>
              <a:rPr lang="ru-RU" sz="2800" b="1" dirty="0" smtClean="0"/>
              <a:t>к территориям или ЗУ общего пользования, </a:t>
            </a:r>
          </a:p>
          <a:p>
            <a:pPr marL="514350" indent="-514350" algn="ctr">
              <a:spcBef>
                <a:spcPts val="0"/>
              </a:spcBef>
              <a:buNone/>
            </a:pPr>
            <a:r>
              <a:rPr lang="ru-RU" sz="2800" b="1" dirty="0" smtClean="0"/>
              <a:t>с иных ЗУ расположенных за пределами границ территории садоводства/огородничества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Документация по планировке территории</a:t>
            </a:r>
            <a:endParaRPr lang="ru-RU" sz="4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715436" cy="5214974"/>
          </a:xfrm>
        </p:spPr>
        <p:txBody>
          <a:bodyPr anchor="ctr" anchorCtr="0"/>
          <a:lstStyle/>
          <a:p>
            <a:pPr marL="514350" indent="-514350" algn="ctr">
              <a:spcBef>
                <a:spcPts val="0"/>
              </a:spcBef>
              <a:buFontTx/>
              <a:buAutoNum type="arabicParenR"/>
            </a:pPr>
            <a:r>
              <a:rPr lang="ru-RU" sz="2800" b="1" dirty="0" smtClean="0"/>
              <a:t>садовые/огородные ЗУ могут быть образованы из земель населенных пунктов или из земель с/</a:t>
            </a:r>
            <a:r>
              <a:rPr lang="ru-RU" sz="2800" b="1" dirty="0" err="1" smtClean="0"/>
              <a:t>х</a:t>
            </a:r>
            <a:r>
              <a:rPr lang="ru-RU" sz="2800" b="1" dirty="0" smtClean="0"/>
              <a:t> назначения (для садоводства- кроме с/</a:t>
            </a:r>
            <a:r>
              <a:rPr lang="ru-RU" sz="2800" b="1" dirty="0" err="1" smtClean="0"/>
              <a:t>х</a:t>
            </a:r>
            <a:r>
              <a:rPr lang="ru-RU" sz="2800" b="1" dirty="0" smtClean="0"/>
              <a:t> угодий) и включены в границы одной территории садоводства/огородничества</a:t>
            </a:r>
          </a:p>
          <a:p>
            <a:pPr marL="514350" indent="-514350" algn="ctr">
              <a:spcBef>
                <a:spcPts val="1200"/>
              </a:spcBef>
              <a:buFontTx/>
              <a:buAutoNum type="arabicParenR"/>
            </a:pPr>
            <a:r>
              <a:rPr lang="ru-RU" sz="2800" b="1" dirty="0" smtClean="0"/>
              <a:t>установление границ территории садоводства или огородничества не является автоматическим включением территории в границы населенного пункта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Документация по планировке территории</a:t>
            </a:r>
            <a:endParaRPr lang="ru-RU" sz="4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715436" cy="5214974"/>
          </a:xfrm>
        </p:spPr>
        <p:txBody>
          <a:bodyPr anchor="ctr" anchorCtr="0"/>
          <a:lstStyle/>
          <a:p>
            <a:pPr marL="514350" indent="-514350" algn="ctr">
              <a:spcBef>
                <a:spcPts val="0"/>
              </a:spcBef>
              <a:buNone/>
            </a:pPr>
            <a:r>
              <a:rPr lang="ru-RU" sz="2800" b="1" dirty="0" smtClean="0"/>
              <a:t>Распределение ЗУ между членами товарищества осуществляется на основании </a:t>
            </a:r>
          </a:p>
          <a:p>
            <a:pPr marL="514350" indent="-514350" algn="ctr">
              <a:spcBef>
                <a:spcPts val="0"/>
              </a:spcBef>
              <a:buNone/>
            </a:pPr>
            <a:r>
              <a:rPr lang="ru-RU" sz="2800" b="1" dirty="0" smtClean="0"/>
              <a:t>решения общего собрания</a:t>
            </a:r>
          </a:p>
          <a:p>
            <a:pPr marL="514350" indent="-514350" algn="ctr">
              <a:spcBef>
                <a:spcPts val="0"/>
              </a:spcBef>
              <a:buNone/>
            </a:pPr>
            <a:r>
              <a:rPr lang="ru-RU" sz="2800" b="1" dirty="0" smtClean="0"/>
              <a:t> членов товарищества </a:t>
            </a:r>
          </a:p>
          <a:p>
            <a:pPr marL="514350" indent="-514350" algn="ctr">
              <a:spcBef>
                <a:spcPts val="0"/>
              </a:spcBef>
              <a:buNone/>
            </a:pPr>
            <a:r>
              <a:rPr lang="ru-RU" sz="2800" b="1" dirty="0" smtClean="0"/>
              <a:t>согласно реестру членов товарищества. </a:t>
            </a:r>
          </a:p>
          <a:p>
            <a:pPr marL="514350" indent="-514350" algn="ctr">
              <a:spcBef>
                <a:spcPts val="1200"/>
              </a:spcBef>
              <a:buNone/>
            </a:pPr>
            <a:r>
              <a:rPr lang="ru-RU" sz="2800" b="1" dirty="0" smtClean="0"/>
              <a:t>Условные номера ЗУ указываются в реестре членов товарищества и проекте межевания территории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Строительство на садовых ЗУ</a:t>
            </a:r>
            <a:endParaRPr lang="ru-RU" sz="4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715436" cy="5214974"/>
          </a:xfrm>
        </p:spPr>
        <p:txBody>
          <a:bodyPr anchor="ctr" anchorCtr="0"/>
          <a:lstStyle/>
          <a:p>
            <a:pPr marL="514350" indent="-514350" algn="ctr">
              <a:spcBef>
                <a:spcPts val="0"/>
              </a:spcBef>
              <a:buNone/>
            </a:pPr>
            <a:r>
              <a:rPr lang="ru-RU" sz="2800" b="1" u="sng" dirty="0" smtClean="0">
                <a:solidFill>
                  <a:srgbClr val="FFFF00"/>
                </a:solidFill>
              </a:rPr>
              <a:t>Строительство ОКС на садовых ЗУ допускается </a:t>
            </a:r>
          </a:p>
          <a:p>
            <a:pPr marL="514350" indent="-514350" algn="ctr">
              <a:spcBef>
                <a:spcPts val="0"/>
              </a:spcBef>
              <a:buNone/>
            </a:pPr>
            <a:r>
              <a:rPr lang="ru-RU" sz="2800" b="1" u="sng" dirty="0" smtClean="0">
                <a:solidFill>
                  <a:srgbClr val="FFFF00"/>
                </a:solidFill>
              </a:rPr>
              <a:t>только в случае, если такие ЗУ включены в предусмотренные ПЗЗ территориальные зоны</a:t>
            </a:r>
            <a:r>
              <a:rPr lang="ru-RU" sz="2800" b="1" dirty="0" smtClean="0">
                <a:solidFill>
                  <a:srgbClr val="FFFF00"/>
                </a:solidFill>
              </a:rPr>
              <a:t>, </a:t>
            </a:r>
          </a:p>
          <a:p>
            <a:pPr marL="514350" indent="-514350" algn="ctr">
              <a:spcBef>
                <a:spcPts val="0"/>
              </a:spcBef>
              <a:buNone/>
            </a:pPr>
            <a:r>
              <a:rPr lang="ru-RU" sz="2800" b="1" u="sng" dirty="0" smtClean="0">
                <a:solidFill>
                  <a:srgbClr val="FFFF00"/>
                </a:solidFill>
              </a:rPr>
              <a:t>применительно к которым утверждены градостроительные регламенты</a:t>
            </a:r>
            <a:r>
              <a:rPr lang="ru-RU" sz="2800" b="1" dirty="0" smtClean="0"/>
              <a:t>, устанавливающие предельные параметры такого строительства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Строительство на садовых ЗУ</a:t>
            </a:r>
            <a:endParaRPr lang="ru-RU" sz="4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715436" cy="5214974"/>
          </a:xfrm>
        </p:spPr>
        <p:txBody>
          <a:bodyPr anchor="ctr" anchorCtr="0"/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800" b="1" u="sng" dirty="0" smtClean="0"/>
              <a:t>Строительство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u="sng" dirty="0" smtClean="0"/>
              <a:t>гаража,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u="sng" dirty="0" smtClean="0"/>
              <a:t>садового дома,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u="sng" dirty="0" smtClean="0"/>
              <a:t>хозяйственных построек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dirty="0" smtClean="0"/>
              <a:t>на садовом ЗУ возможно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u="sng" dirty="0" smtClean="0"/>
              <a:t>без получения разрешения на строительство</a:t>
            </a:r>
            <a:r>
              <a:rPr lang="ru-RU" sz="2800" b="1" dirty="0" smtClean="0"/>
              <a:t>. </a:t>
            </a:r>
          </a:p>
          <a:p>
            <a:pPr marL="0" indent="0" algn="ctr">
              <a:spcBef>
                <a:spcPts val="1200"/>
              </a:spcBef>
              <a:buNone/>
            </a:pPr>
            <a:r>
              <a:rPr lang="ru-RU" sz="2800" b="1" u="sng" dirty="0" smtClean="0">
                <a:solidFill>
                  <a:srgbClr val="FFFF00"/>
                </a:solidFill>
              </a:rPr>
              <a:t>Для строительства жилого дома на садовом ЗУ требуется получение разрешения на строительство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Строительство на садовых ЗУ</a:t>
            </a:r>
            <a:endParaRPr lang="ru-RU" sz="4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715436" cy="5214974"/>
          </a:xfrm>
        </p:spPr>
        <p:txBody>
          <a:bodyPr anchor="ctr" anchorCtr="0"/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800" b="1" u="sng" dirty="0" smtClean="0">
                <a:solidFill>
                  <a:srgbClr val="FFFF00"/>
                </a:solidFill>
              </a:rPr>
              <a:t>Садовый дом признается жилым домом</a:t>
            </a:r>
            <a:r>
              <a:rPr lang="ru-RU" sz="2800" b="1" dirty="0" smtClean="0">
                <a:solidFill>
                  <a:srgbClr val="FFFF00"/>
                </a:solidFill>
              </a:rPr>
              <a:t>,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u="sng" dirty="0" smtClean="0">
                <a:solidFill>
                  <a:srgbClr val="FFFF00"/>
                </a:solidFill>
              </a:rPr>
              <a:t>жилой дом признается садовым домом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dirty="0" smtClean="0">
                <a:solidFill>
                  <a:srgbClr val="FFFF00"/>
                </a:solidFill>
              </a:rPr>
              <a:t>в порядке, предусмотренном Правительством</a:t>
            </a:r>
            <a:endParaRPr lang="ru-RU" sz="2800" b="1" u="sng" dirty="0" smtClean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Имущество общего пользования</a:t>
            </a:r>
            <a:endParaRPr lang="ru-RU" sz="4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715436" cy="5214974"/>
          </a:xfrm>
        </p:spPr>
        <p:txBody>
          <a:bodyPr anchor="ctr" anchorCtr="0"/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800" b="1" dirty="0" smtClean="0"/>
              <a:t>Образование ЗУ общего назначения осуществляется в соответствии с утвержденным проектом межевания территории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Имущество общего пользования</a:t>
            </a:r>
            <a:endParaRPr lang="ru-RU" sz="4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715436" cy="5214974"/>
          </a:xfrm>
        </p:spPr>
        <p:txBody>
          <a:bodyPr anchor="ctr" anchorCtr="0"/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800" b="1" u="sng" dirty="0" smtClean="0"/>
              <a:t>ЗУ общего назначения</a:t>
            </a:r>
            <a:r>
              <a:rPr lang="ru-RU" sz="2800" b="1" dirty="0" smtClean="0"/>
              <a:t>,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dirty="0" smtClean="0"/>
              <a:t>находящийся в гос/</a:t>
            </a:r>
            <a:r>
              <a:rPr lang="ru-RU" sz="2800" b="1" dirty="0" err="1" smtClean="0"/>
              <a:t>мун</a:t>
            </a:r>
            <a:r>
              <a:rPr lang="ru-RU" sz="2800" b="1" dirty="0" smtClean="0"/>
              <a:t>. собственности в границах территории садоводства или огородничества,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u="sng" dirty="0" smtClean="0"/>
              <a:t>подлежит предоставлению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u="sng" dirty="0" smtClean="0">
                <a:solidFill>
                  <a:srgbClr val="FFFF00"/>
                </a:solidFill>
              </a:rPr>
              <a:t>в общую долевую собственность</a:t>
            </a:r>
            <a:r>
              <a:rPr lang="ru-RU" sz="2800" b="1" u="sng" dirty="0" smtClean="0"/>
              <a:t>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dirty="0" smtClean="0"/>
              <a:t>лиц, являющихся собственниками ЗУ, расположенных в границах территории садоводства или огородничества, пропорционально площади этих ЗУ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Имущество общего пользования</a:t>
            </a:r>
            <a:endParaRPr lang="ru-RU" sz="4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715436" cy="5214974"/>
          </a:xfrm>
        </p:spPr>
        <p:txBody>
          <a:bodyPr anchor="ctr" anchorCtr="0"/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800" b="1" dirty="0" smtClean="0"/>
              <a:t>Имущество общего пользования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dirty="0" smtClean="0"/>
              <a:t>может принадлежать товариществу на праве собственности и ином праве.</a:t>
            </a:r>
          </a:p>
          <a:p>
            <a:pPr marL="0" indent="0" algn="ctr">
              <a:spcBef>
                <a:spcPts val="1200"/>
              </a:spcBef>
              <a:buNone/>
            </a:pPr>
            <a:r>
              <a:rPr lang="ru-RU" sz="2800" b="1" u="sng" dirty="0" smtClean="0"/>
              <a:t>Имущество общего пользования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dirty="0" smtClean="0"/>
              <a:t>созданное, приобретенное после 01.01.2019, принадлежит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u="sng" dirty="0" smtClean="0">
                <a:solidFill>
                  <a:srgbClr val="FFFF00"/>
                </a:solidFill>
              </a:rPr>
              <a:t>на праве общей долевой собственности</a:t>
            </a:r>
            <a:r>
              <a:rPr lang="ru-RU" sz="2800" b="1" dirty="0" smtClean="0"/>
              <a:t>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dirty="0" smtClean="0"/>
              <a:t>лицам, являющимся собственниками ЗУ, расположенных в границах территории садоводства или огородничества, пропорционально площади этих ЗУ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Имущество общего пользования</a:t>
            </a:r>
            <a:endParaRPr lang="ru-RU" sz="4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715436" cy="5214974"/>
          </a:xfrm>
        </p:spPr>
        <p:txBody>
          <a:bodyPr anchor="ctr" anchorCtr="0"/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800" b="1" dirty="0" smtClean="0"/>
              <a:t>По решению общего собрания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u="sng" dirty="0" smtClean="0"/>
              <a:t>недвижимое имущество общего пользования</a:t>
            </a:r>
            <a:r>
              <a:rPr lang="ru-RU" sz="2800" b="1" dirty="0" smtClean="0"/>
              <a:t>,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dirty="0" smtClean="0"/>
              <a:t>принадлежащее товариществу на праве собственности,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u="sng" dirty="0" smtClean="0"/>
              <a:t>может быть передано безвозмездно в общую долевую собственность</a:t>
            </a:r>
            <a:r>
              <a:rPr lang="ru-RU" sz="2800" b="1" dirty="0" smtClean="0"/>
              <a:t>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dirty="0" smtClean="0"/>
              <a:t>собственникам садовых/огородных ЗУ, при условии, что все выразили согласие на приобретение доли (не является дарением).</a:t>
            </a:r>
          </a:p>
          <a:p>
            <a:pPr marL="0" indent="0" algn="ctr">
              <a:spcBef>
                <a:spcPts val="1200"/>
              </a:spcBef>
              <a:buNone/>
            </a:pPr>
            <a:r>
              <a:rPr lang="ru-RU" sz="2800" b="1" u="sng" dirty="0" smtClean="0"/>
              <a:t>Вопрос должен быть вынесен на рассмотрение общего собрания  до 01.01.2024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Имущество общего пользования</a:t>
            </a:r>
            <a:endParaRPr lang="ru-RU" sz="4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715436" cy="5214974"/>
          </a:xfrm>
        </p:spPr>
        <p:txBody>
          <a:bodyPr anchor="ctr" anchorCtr="0"/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800" b="1" u="sng" dirty="0" smtClean="0"/>
              <a:t>Доля в праве общей собственности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dirty="0" smtClean="0"/>
              <a:t>на имущество общего пользования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u="sng" dirty="0" smtClean="0"/>
              <a:t>следует судьбе права собственности на садовый/огородный ЗУ</a:t>
            </a:r>
            <a:r>
              <a:rPr lang="ru-RU" sz="2800" b="1" dirty="0" smtClean="0"/>
              <a:t>.</a:t>
            </a:r>
          </a:p>
          <a:p>
            <a:pPr marL="0" indent="0" algn="ctr">
              <a:spcBef>
                <a:spcPts val="1200"/>
              </a:spcBef>
              <a:buNone/>
            </a:pPr>
            <a:r>
              <a:rPr lang="ru-RU" sz="2800" b="1" dirty="0" smtClean="0"/>
              <a:t>При переходе права собственности на садовый/огородный ЗУ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dirty="0" smtClean="0"/>
              <a:t>доля в праве общей собственности на имущество общего пользования нового собственника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dirty="0" smtClean="0"/>
              <a:t>равна доле в праве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dirty="0" smtClean="0"/>
              <a:t>предыдущего собственника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Имущество общего пользования</a:t>
            </a:r>
            <a:endParaRPr lang="ru-RU" sz="4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715436" cy="5214974"/>
          </a:xfrm>
        </p:spPr>
        <p:txBody>
          <a:bodyPr anchor="ctr" anchorCtr="0"/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800" b="1" dirty="0" smtClean="0"/>
              <a:t>В отношении доли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dirty="0" smtClean="0"/>
              <a:t>в праве общей собственности на имущество общего пользования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u="sng" dirty="0" smtClean="0"/>
              <a:t>собственник садового/огородного ЗУ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u="sng" dirty="0" smtClean="0"/>
              <a:t>не вправе</a:t>
            </a:r>
            <a:r>
              <a:rPr lang="ru-RU" sz="2800" b="1" dirty="0" smtClean="0"/>
              <a:t>: </a:t>
            </a:r>
          </a:p>
          <a:p>
            <a:pPr marL="0" indent="0" algn="ctr"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2800" b="1" u="sng" dirty="0" smtClean="0"/>
              <a:t>осуществлять выдел в натуре своей доли</a:t>
            </a:r>
            <a:r>
              <a:rPr lang="ru-RU" sz="2800" b="1" dirty="0" smtClean="0"/>
              <a:t> </a:t>
            </a:r>
          </a:p>
          <a:p>
            <a:pPr marL="0" indent="0" algn="ctr"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2800" b="1" u="sng" dirty="0" smtClean="0"/>
              <a:t>отчуждать/передавать свою долю отдельно от права собственности на ЗУ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Имущество общего пользования</a:t>
            </a:r>
            <a:endParaRPr lang="ru-RU" sz="4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715436" cy="5214974"/>
          </a:xfrm>
        </p:spPr>
        <p:txBody>
          <a:bodyPr anchor="ctr" anchorCtr="0"/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400" b="1" dirty="0" smtClean="0"/>
              <a:t>По заявлению СНТ/ОНТ или участников общей долевой собственности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400" b="1" u="sng" dirty="0" smtClean="0"/>
              <a:t>ОГВ и ОМС вправе безвозмездно приобретать в собственность имущество общего пользования (автодороги, объекты электросетевого хозяйства, водоснабжения, связи и другие объекты</a:t>
            </a:r>
            <a:r>
              <a:rPr lang="ru-RU" sz="2400" b="1" dirty="0" smtClean="0"/>
              <a:t>)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400" b="1" dirty="0" smtClean="0"/>
              <a:t>при одновременном соблюдении условий: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400" b="1" dirty="0" smtClean="0"/>
              <a:t>1) решение о передаче имущества принято общим собранием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400" b="1" dirty="0" smtClean="0"/>
              <a:t>	2) в соответствии с законом имущество может находиться в гос/</a:t>
            </a:r>
            <a:r>
              <a:rPr lang="ru-RU" sz="2400" b="1" dirty="0" err="1" smtClean="0"/>
              <a:t>мун</a:t>
            </a:r>
            <a:r>
              <a:rPr lang="ru-RU" sz="2400" b="1" dirty="0" smtClean="0"/>
              <a:t>. собственности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400" b="1" dirty="0" smtClean="0"/>
              <a:t>	3) получено согласие на передачу от  собственников ЗУ, которым имущество принадлежит на праве общей долевой собственности</a:t>
            </a:r>
            <a:endParaRPr lang="ru-RU" sz="2400" b="1" u="sng" dirty="0" smtClean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Имущество общего пользования</a:t>
            </a:r>
            <a:endParaRPr lang="ru-RU" sz="4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715436" cy="5214974"/>
          </a:xfrm>
        </p:spPr>
        <p:txBody>
          <a:bodyPr anchor="ctr" anchorCtr="0"/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800" b="1" u="sng" dirty="0" smtClean="0"/>
              <a:t>До 01.01.2024 подготовка технического плана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u="sng" dirty="0" smtClean="0"/>
              <a:t>здания/сооружения, относящегося к имуществу общего пользования и созданного до 30.12.2004</a:t>
            </a:r>
            <a:r>
              <a:rPr lang="ru-RU" sz="2800" b="1" dirty="0" smtClean="0"/>
              <a:t>,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dirty="0" smtClean="0"/>
              <a:t>осуществляется на основании:</a:t>
            </a:r>
          </a:p>
          <a:p>
            <a:pPr marL="0" indent="0" algn="ctr"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2800" b="1" dirty="0" smtClean="0"/>
              <a:t> декларации, составленной и заверенной председателем СНТ</a:t>
            </a:r>
          </a:p>
          <a:p>
            <a:pPr marL="0" indent="0" algn="ctr"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2800" b="1" dirty="0" smtClean="0"/>
              <a:t>правоустанавливающего документа на ЗУ общего назначения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Переходные положения</a:t>
            </a:r>
            <a:endParaRPr lang="ru-RU" sz="4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715436" cy="5214974"/>
          </a:xfrm>
        </p:spPr>
        <p:txBody>
          <a:bodyPr anchor="ctr" anchorCtr="0"/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800" b="1" u="sng" dirty="0" smtClean="0"/>
              <a:t>Виды РИ ЗУ</a:t>
            </a:r>
            <a:r>
              <a:rPr lang="ru-RU" sz="2800" b="1" dirty="0" smtClean="0"/>
              <a:t>:</a:t>
            </a:r>
          </a:p>
          <a:p>
            <a:pPr marL="0" indent="0" algn="ctr"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2800" b="1" u="sng" dirty="0" smtClean="0"/>
              <a:t>садовый ЗУ</a:t>
            </a:r>
          </a:p>
          <a:p>
            <a:pPr marL="0" indent="0" algn="ctr"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2800" b="1" u="sng" dirty="0" smtClean="0"/>
              <a:t>для садоводства</a:t>
            </a:r>
          </a:p>
          <a:p>
            <a:pPr marL="0" indent="0" algn="ctr"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2800" b="1" u="sng" dirty="0" smtClean="0"/>
              <a:t>для ведения садоводства</a:t>
            </a:r>
          </a:p>
          <a:p>
            <a:pPr marL="0" indent="0" algn="ctr"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2800" b="1" u="sng" dirty="0" smtClean="0"/>
              <a:t>дачный ЗУ</a:t>
            </a:r>
          </a:p>
          <a:p>
            <a:pPr marL="0" indent="0" algn="ctr"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2800" b="1" u="sng" dirty="0" smtClean="0"/>
              <a:t>для ведения дачного хозяйства</a:t>
            </a:r>
          </a:p>
          <a:p>
            <a:pPr marL="0" indent="0" algn="ctr"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2800" b="1" u="sng" dirty="0" smtClean="0"/>
              <a:t>для дачного строительства</a:t>
            </a:r>
            <a:r>
              <a:rPr lang="ru-RU" sz="2800" b="1" dirty="0" smtClean="0"/>
              <a:t> </a:t>
            </a:r>
          </a:p>
          <a:p>
            <a:pPr marL="0" indent="0" algn="ctr">
              <a:spcBef>
                <a:spcPts val="1200"/>
              </a:spcBef>
              <a:buNone/>
            </a:pPr>
            <a:r>
              <a:rPr lang="ru-RU" sz="2800" b="1" dirty="0" smtClean="0"/>
              <a:t>содержащиеся в ЕГРН или в иных документах,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u="sng" dirty="0" smtClean="0"/>
              <a:t>являются садовыми ЗУ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Переходные положения</a:t>
            </a:r>
            <a:endParaRPr lang="ru-RU" sz="4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715436" cy="5214974"/>
          </a:xfrm>
        </p:spPr>
        <p:txBody>
          <a:bodyPr anchor="ctr" anchorCtr="0"/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800" b="1" u="sng" dirty="0" smtClean="0"/>
              <a:t>Виды РИ ЗУ</a:t>
            </a:r>
            <a:r>
              <a:rPr lang="ru-RU" sz="2800" b="1" dirty="0" smtClean="0"/>
              <a:t>:</a:t>
            </a:r>
          </a:p>
          <a:p>
            <a:pPr marL="0" indent="0" algn="ctr"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2800" b="1" u="sng" dirty="0" smtClean="0"/>
              <a:t>огородный ЗУ</a:t>
            </a:r>
          </a:p>
          <a:p>
            <a:pPr marL="0" indent="0" algn="ctr"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2800" b="1" u="sng" dirty="0" smtClean="0"/>
              <a:t>для огородничества</a:t>
            </a:r>
          </a:p>
          <a:p>
            <a:pPr marL="0" indent="0" algn="ctr"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2800" b="1" u="sng" dirty="0" smtClean="0"/>
              <a:t>для ведения огородничества</a:t>
            </a:r>
          </a:p>
          <a:p>
            <a:pPr marL="0" indent="0" algn="ctr">
              <a:spcBef>
                <a:spcPts val="1200"/>
              </a:spcBef>
              <a:buNone/>
            </a:pPr>
            <a:r>
              <a:rPr lang="ru-RU" sz="2800" b="1" dirty="0" smtClean="0"/>
              <a:t>содержащиеся в ЕГРН или в иных документах,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u="sng" dirty="0" smtClean="0"/>
              <a:t>являются огородными ЗУ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Переходные положения</a:t>
            </a:r>
            <a:endParaRPr lang="ru-RU" sz="4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715436" cy="5214974"/>
          </a:xfrm>
        </p:spPr>
        <p:txBody>
          <a:bodyPr anchor="ctr" anchorCtr="0"/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800" b="1" u="sng" dirty="0" smtClean="0"/>
              <a:t>Здания на садовых ЗУ, учтенные в ЕГРН до 01.01.2019 с назначением </a:t>
            </a:r>
          </a:p>
          <a:p>
            <a:pPr marL="0" indent="0" algn="ctr"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2800" b="1" u="sng" dirty="0" smtClean="0"/>
              <a:t>жилое</a:t>
            </a:r>
          </a:p>
          <a:p>
            <a:pPr marL="0" indent="0" algn="ctr"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2800" b="1" u="sng" dirty="0" smtClean="0"/>
              <a:t>жилое строение</a:t>
            </a:r>
          </a:p>
          <a:p>
            <a:pPr marL="0" indent="0" algn="ctr">
              <a:spcBef>
                <a:spcPts val="1200"/>
              </a:spcBef>
              <a:buNone/>
            </a:pPr>
            <a:r>
              <a:rPr lang="ru-RU" sz="2800" b="1" u="sng" dirty="0" smtClean="0"/>
              <a:t>признаются жилыми домами</a:t>
            </a:r>
            <a:r>
              <a:rPr lang="ru-RU" sz="2800" b="1" dirty="0" smtClean="0"/>
              <a:t>.</a:t>
            </a:r>
          </a:p>
          <a:p>
            <a:pPr marL="0" indent="0" algn="ctr">
              <a:spcBef>
                <a:spcPts val="1200"/>
              </a:spcBef>
              <a:buNone/>
            </a:pPr>
            <a:r>
              <a:rPr lang="ru-RU" sz="2800" b="1" dirty="0" smtClean="0"/>
              <a:t>Замена ранее выданных документов или внесение изменений в ЕГРН не требуется, но может осуществляться по желанию их правообладателей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Переходные положения</a:t>
            </a:r>
            <a:endParaRPr lang="ru-RU" sz="4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715436" cy="5214974"/>
          </a:xfrm>
        </p:spPr>
        <p:txBody>
          <a:bodyPr anchor="ctr" anchorCtr="0"/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800" b="1" u="sng" dirty="0" smtClean="0"/>
              <a:t>Здания на садовых ЗУ, учтенные в ЕГРН до 01.01.2019 с назначением </a:t>
            </a:r>
          </a:p>
          <a:p>
            <a:pPr marL="0" indent="0" algn="ctr"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2800" b="1" u="sng" dirty="0" smtClean="0"/>
              <a:t>нежилое (не являющиеся </a:t>
            </a:r>
            <a:r>
              <a:rPr lang="ru-RU" sz="2800" b="1" u="sng" dirty="0" err="1" smtClean="0"/>
              <a:t>хоз</a:t>
            </a:r>
            <a:r>
              <a:rPr lang="ru-RU" sz="2800" b="1" u="sng" dirty="0" smtClean="0"/>
              <a:t>. постройками и гаражами)</a:t>
            </a:r>
          </a:p>
          <a:p>
            <a:pPr marL="0" indent="0" algn="ctr">
              <a:spcBef>
                <a:spcPts val="1200"/>
              </a:spcBef>
              <a:buNone/>
            </a:pPr>
            <a:r>
              <a:rPr lang="ru-RU" sz="2800" b="1" u="sng" dirty="0" smtClean="0"/>
              <a:t>признаются садовыми домами</a:t>
            </a:r>
            <a:r>
              <a:rPr lang="ru-RU" sz="2800" b="1" dirty="0" smtClean="0"/>
              <a:t>.</a:t>
            </a:r>
          </a:p>
          <a:p>
            <a:pPr marL="0" indent="0" algn="ctr">
              <a:spcBef>
                <a:spcPts val="1200"/>
              </a:spcBef>
              <a:buNone/>
            </a:pPr>
            <a:r>
              <a:rPr lang="ru-RU" sz="2800" b="1" dirty="0" smtClean="0"/>
              <a:t>Замена ранее выданных документов или внесение изменений в ЕГРН не требуется, но может осуществляться по желанию их правообладателей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54125"/>
          </a:xfrm>
        </p:spPr>
        <p:txBody>
          <a:bodyPr/>
          <a:lstStyle/>
          <a:p>
            <a:pPr algn="ctr"/>
            <a:r>
              <a:rPr lang="ru-RU" sz="4000" dirty="0" smtClean="0"/>
              <a:t>Переходные положения</a:t>
            </a:r>
            <a:endParaRPr lang="ru-RU" sz="4000" dirty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715436" cy="5214974"/>
          </a:xfrm>
        </p:spPr>
        <p:txBody>
          <a:bodyPr anchor="ctr" anchorCtr="0"/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800" b="1" u="sng" dirty="0" smtClean="0"/>
              <a:t>Зарегистрированное до 01.01.2019 право собственности граждан на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u="sng" dirty="0" err="1" smtClean="0"/>
              <a:t>хоз</a:t>
            </a:r>
            <a:r>
              <a:rPr lang="ru-RU" sz="2800" b="1" u="sng" dirty="0" smtClean="0"/>
              <a:t>. строения и сооружения на огородном ЗУ</a:t>
            </a:r>
            <a:r>
              <a:rPr lang="ru-RU" sz="2800" b="1" dirty="0" smtClean="0"/>
              <a:t>, которые не являются самовольными постройками,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u="sng" dirty="0" smtClean="0"/>
              <a:t>сохраняется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4282" y="357166"/>
            <a:ext cx="8643998" cy="2444772"/>
          </a:xfrm>
        </p:spPr>
        <p:txBody>
          <a:bodyPr/>
          <a:lstStyle/>
          <a:p>
            <a:pPr algn="ctr"/>
            <a:r>
              <a:rPr lang="ru-RU" sz="4000" b="1" dirty="0" smtClean="0"/>
              <a:t>Благодарю за внимание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86050" y="5500702"/>
            <a:ext cx="6157906" cy="1144594"/>
          </a:xfrm>
        </p:spPr>
        <p:txBody>
          <a:bodyPr/>
          <a:lstStyle/>
          <a:p>
            <a:pPr algn="ctr"/>
            <a:r>
              <a:rPr lang="ru-RU" dirty="0" smtClean="0"/>
              <a:t>филиал ФГБУ «ФКП Росреестра» </a:t>
            </a:r>
          </a:p>
          <a:p>
            <a:pPr algn="ctr"/>
            <a:r>
              <a:rPr lang="ru-RU" dirty="0" smtClean="0"/>
              <a:t>по Краснодарскому краю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ernBlue">
  <a:themeElements>
    <a:clrScheme name="">
      <a:dk1>
        <a:srgbClr val="000000"/>
      </a:dk1>
      <a:lt1>
        <a:srgbClr val="C0C0C0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DCDCDC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Модерн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Модерн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Модерн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Модерн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Модерн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Модерн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Модерн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Модерн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ModernBlue</Template>
  <TotalTime>1178</TotalTime>
  <Words>1432</Words>
  <Application>Microsoft Office PowerPoint</Application>
  <PresentationFormat>Экран (4:3)</PresentationFormat>
  <Paragraphs>219</Paragraphs>
  <Slides>38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ModernBlue</vt:lpstr>
      <vt:lpstr>О ведении гражданами  садоводства и огородничества  с 1 января 2019</vt:lpstr>
      <vt:lpstr>1 января 2019 года</vt:lpstr>
      <vt:lpstr>Основные понятия</vt:lpstr>
      <vt:lpstr>Основные понятия</vt:lpstr>
      <vt:lpstr>Основные понятия</vt:lpstr>
      <vt:lpstr>Основные понятия</vt:lpstr>
      <vt:lpstr>Основные понятия</vt:lpstr>
      <vt:lpstr>Основные понятия</vt:lpstr>
      <vt:lpstr>Основные понятия</vt:lpstr>
      <vt:lpstr>Ведение садоводства, огородничества</vt:lpstr>
      <vt:lpstr>Общее собрание членов СНТ,ОНТ</vt:lpstr>
      <vt:lpstr>Общее собрание членов СНТ,ОНТ</vt:lpstr>
      <vt:lpstr>Общее собрание членов СНТ,ОНТ</vt:lpstr>
      <vt:lpstr>Председатель СНТ,ОНТ</vt:lpstr>
      <vt:lpstr>Документация по планировке территории</vt:lpstr>
      <vt:lpstr>Документация по планировке территории</vt:lpstr>
      <vt:lpstr>Документация по планировке территории</vt:lpstr>
      <vt:lpstr>Документация по планировке территории</vt:lpstr>
      <vt:lpstr>Документация по планировке территории</vt:lpstr>
      <vt:lpstr>Документация по планировке территории</vt:lpstr>
      <vt:lpstr>Документация по планировке территории</vt:lpstr>
      <vt:lpstr>Строительство на садовых ЗУ</vt:lpstr>
      <vt:lpstr>Строительство на садовых ЗУ</vt:lpstr>
      <vt:lpstr>Строительство на садовых ЗУ</vt:lpstr>
      <vt:lpstr>Имущество общего пользования</vt:lpstr>
      <vt:lpstr>Имущество общего пользования</vt:lpstr>
      <vt:lpstr>Имущество общего пользования</vt:lpstr>
      <vt:lpstr>Имущество общего пользования</vt:lpstr>
      <vt:lpstr>Имущество общего пользования</vt:lpstr>
      <vt:lpstr>Имущество общего пользования</vt:lpstr>
      <vt:lpstr>Имущество общего пользования</vt:lpstr>
      <vt:lpstr>Имущество общего пользования</vt:lpstr>
      <vt:lpstr>Переходные положения</vt:lpstr>
      <vt:lpstr>Переходные положения</vt:lpstr>
      <vt:lpstr>Переходные положения</vt:lpstr>
      <vt:lpstr>Переходные положения</vt:lpstr>
      <vt:lpstr>Переходные положения</vt:lpstr>
      <vt:lpstr>Благодарю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Зарема</dc:creator>
  <cp:lastModifiedBy>Кадошникова</cp:lastModifiedBy>
  <cp:revision>174</cp:revision>
  <dcterms:created xsi:type="dcterms:W3CDTF">2015-03-28T16:21:10Z</dcterms:created>
  <dcterms:modified xsi:type="dcterms:W3CDTF">2018-08-08T11:10:07Z</dcterms:modified>
</cp:coreProperties>
</file>